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58" r:id="rId2"/>
    <p:sldId id="326" r:id="rId3"/>
    <p:sldId id="276" r:id="rId4"/>
    <p:sldId id="315" r:id="rId5"/>
    <p:sldId id="395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4" r:id="rId15"/>
    <p:sldId id="412" r:id="rId16"/>
    <p:sldId id="413" r:id="rId17"/>
    <p:sldId id="398" r:id="rId18"/>
    <p:sldId id="401" r:id="rId19"/>
    <p:sldId id="402" r:id="rId20"/>
    <p:sldId id="399" r:id="rId21"/>
    <p:sldId id="400" r:id="rId22"/>
    <p:sldId id="403" r:id="rId23"/>
    <p:sldId id="392" r:id="rId24"/>
    <p:sldId id="366" r:id="rId25"/>
    <p:sldId id="348" r:id="rId26"/>
    <p:sldId id="377" r:id="rId27"/>
    <p:sldId id="349" r:id="rId28"/>
    <p:sldId id="369" r:id="rId29"/>
    <p:sldId id="394" r:id="rId30"/>
    <p:sldId id="368" r:id="rId31"/>
    <p:sldId id="378" r:id="rId32"/>
    <p:sldId id="379" r:id="rId33"/>
    <p:sldId id="380" r:id="rId34"/>
    <p:sldId id="381" r:id="rId35"/>
    <p:sldId id="382" r:id="rId36"/>
    <p:sldId id="396" r:id="rId37"/>
    <p:sldId id="391" r:id="rId38"/>
    <p:sldId id="301" r:id="rId39"/>
    <p:sldId id="393" r:id="rId40"/>
    <p:sldId id="376" r:id="rId41"/>
    <p:sldId id="375" r:id="rId42"/>
    <p:sldId id="364" r:id="rId43"/>
    <p:sldId id="333" r:id="rId44"/>
    <p:sldId id="332" r:id="rId45"/>
    <p:sldId id="352" r:id="rId46"/>
    <p:sldId id="367" r:id="rId47"/>
    <p:sldId id="383" r:id="rId48"/>
    <p:sldId id="314" r:id="rId49"/>
    <p:sldId id="385" r:id="rId50"/>
    <p:sldId id="384" r:id="rId51"/>
    <p:sldId id="386" r:id="rId52"/>
    <p:sldId id="389" r:id="rId53"/>
    <p:sldId id="387" r:id="rId54"/>
    <p:sldId id="390" r:id="rId55"/>
    <p:sldId id="388" r:id="rId56"/>
    <p:sldId id="355" r:id="rId57"/>
    <p:sldId id="374" r:id="rId58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97" autoAdjust="0"/>
    <p:restoredTop sz="94925" autoAdjust="0"/>
  </p:normalViewPr>
  <p:slideViewPr>
    <p:cSldViewPr>
      <p:cViewPr>
        <p:scale>
          <a:sx n="90" d="100"/>
          <a:sy n="90" d="100"/>
        </p:scale>
        <p:origin x="28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27.xml"/><Relationship Id="rId39" Type="http://schemas.openxmlformats.org/officeDocument/2006/relationships/slide" Target="slides/slide46.xml"/><Relationship Id="rId21" Type="http://schemas.openxmlformats.org/officeDocument/2006/relationships/slide" Target="slides/slide22.xml"/><Relationship Id="rId34" Type="http://schemas.openxmlformats.org/officeDocument/2006/relationships/slide" Target="slides/slide35.xml"/><Relationship Id="rId7" Type="http://schemas.openxmlformats.org/officeDocument/2006/relationships/slide" Target="slides/slide8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30.xml"/><Relationship Id="rId41" Type="http://schemas.openxmlformats.org/officeDocument/2006/relationships/slide" Target="slides/slide57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32" Type="http://schemas.openxmlformats.org/officeDocument/2006/relationships/slide" Target="slides/slide33.xml"/><Relationship Id="rId37" Type="http://schemas.openxmlformats.org/officeDocument/2006/relationships/slide" Target="slides/slide41.xml"/><Relationship Id="rId40" Type="http://schemas.openxmlformats.org/officeDocument/2006/relationships/slide" Target="slides/slide56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29.xml"/><Relationship Id="rId36" Type="http://schemas.openxmlformats.org/officeDocument/2006/relationships/slide" Target="slides/slide37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31" Type="http://schemas.openxmlformats.org/officeDocument/2006/relationships/slide" Target="slides/slide32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28.xml"/><Relationship Id="rId30" Type="http://schemas.openxmlformats.org/officeDocument/2006/relationships/slide" Target="slides/slide31.xml"/><Relationship Id="rId35" Type="http://schemas.openxmlformats.org/officeDocument/2006/relationships/slide" Target="slides/slide36.xml"/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33" Type="http://schemas.openxmlformats.org/officeDocument/2006/relationships/slide" Target="slides/slide34.xml"/><Relationship Id="rId38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80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11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630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5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730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82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196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598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3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620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54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= Table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= Partitioned table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T =&gt; redo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 from PT =&gt; still redo..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Drop partition =&gt;  Much More Efficient..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@demo_part_0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Now Queries: How to Go Faster…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Scan Less Data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less blocks, less IO, less Cache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Queries / Aggregates over 1 or few Partitions.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(later)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Next slides: show me how..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Ideally, queries scan as little data </a:t>
            </a:r>
            <a:r>
              <a:rPr lang="en-US" sz="1000" b="0" dirty="0" err="1">
                <a:latin typeface="Lucida Sans Unicode" pitchFamily="34" charset="0"/>
              </a:rPr>
              <a:t>als</a:t>
            </a:r>
            <a:r>
              <a:rPr lang="en-US" sz="1000" b="0" dirty="0">
                <a:latin typeface="Lucida Sans Unicode" pitchFamily="34" charset="0"/>
              </a:rPr>
              <a:t> possible to return results .. Fast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Redue</a:t>
            </a:r>
            <a:r>
              <a:rPr lang="en-US" sz="1000" b="0" dirty="0">
                <a:latin typeface="Lucida Sans Unicode" pitchFamily="34" charset="0"/>
              </a:rPr>
              <a:t> the work…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33" y="1196752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7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Aggregates, FTS over Conventional table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Data can be all over the table.. Hence FTS or inefficient range-scan + rowed-access needed…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275A25B2-A491-FB40-A0CD-FF955DFA7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2130" y="1572361"/>
            <a:ext cx="3994183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Select Sum (amt)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Where [range]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kern="0" dirty="0">
                <a:latin typeface="Courier New" panose="02070309020205020404" pitchFamily="49" charset="0"/>
              </a:rPr>
              <a:t>Group by ..</a:t>
            </a:r>
          </a:p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Data all over the Table..</a:t>
            </a:r>
          </a:p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Probably FTS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67055E-F8B4-804D-82A7-39B4145C39B8}"/>
              </a:ext>
            </a:extLst>
          </p:cNvPr>
          <p:cNvCxnSpPr/>
          <p:nvPr/>
        </p:nvCxnSpPr>
        <p:spPr bwMode="auto">
          <a:xfrm>
            <a:off x="3740038" y="2168678"/>
            <a:ext cx="0" cy="3346052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25" grpId="0" animBg="1"/>
      <p:bldP spid="26" grpId="0" animBg="1"/>
      <p:bldP spid="2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82156"/>
            <a:ext cx="6984776" cy="563562"/>
          </a:xfrm>
        </p:spPr>
        <p:txBody>
          <a:bodyPr/>
          <a:lstStyle/>
          <a:p>
            <a:pPr eaLnBrk="1" hangingPunct="1"/>
            <a:r>
              <a:rPr lang="en-US" dirty="0"/>
              <a:t>Aggregates on Partitions: less data to scan?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Some (most) searches / scans can be limited to just the relevant partitions..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Will Only Work if we can eliminate sufficient partitions.  (Design!!)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BBD62267-5224-DD43-909F-8DA04C34D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8943" y="1572361"/>
            <a:ext cx="4528369" cy="371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573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5150" indent="-184150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941388" indent="-1857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330325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719263" indent="-198438" algn="l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21764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6pPr>
            <a:lvl7pPr marL="26336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7pPr>
            <a:lvl8pPr marL="30908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8pPr>
            <a:lvl9pPr marL="3548063" indent="-198438" algn="l" rtl="0" fontAlgn="base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–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endParaRPr lang="en-US" sz="2400" b="1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IF… we know where to look..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Then… FTS on just 1 Part. ?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eaLnBrk="1" hangingPunct="1">
              <a:lnSpc>
                <a:spcPct val="80000"/>
              </a:lnSpc>
            </a:pPr>
            <a:r>
              <a:rPr lang="en-US" sz="2400" b="1" kern="0" dirty="0"/>
              <a:t>Design!   Know your data. </a:t>
            </a:r>
          </a:p>
          <a:p>
            <a:pPr eaLnBrk="1" hangingPunct="1">
              <a:lnSpc>
                <a:spcPct val="80000"/>
              </a:lnSpc>
            </a:pPr>
            <a:endParaRPr lang="en-US" sz="2400" kern="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kern="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158FB-255C-BE4F-8B08-B6CF8BABA929}"/>
              </a:ext>
            </a:extLst>
          </p:cNvPr>
          <p:cNvCxnSpPr>
            <a:cxnSpLocks/>
          </p:cNvCxnSpPr>
          <p:nvPr/>
        </p:nvCxnSpPr>
        <p:spPr bwMode="auto">
          <a:xfrm>
            <a:off x="3635896" y="2057030"/>
            <a:ext cx="0" cy="1049887"/>
          </a:xfrm>
          <a:prstGeom prst="straightConnector1">
            <a:avLst/>
          </a:prstGeom>
          <a:solidFill>
            <a:schemeClr val="accent1"/>
          </a:solidFill>
          <a:ln w="177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8217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Demo time..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T (Table)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PT (partitioned)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Range, SUM(amt) 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T/PT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Where range Between 0 and 10000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Group by Range;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 &gt; @</a:t>
            </a:r>
            <a:r>
              <a:rPr lang="en-US" sz="1800" b="1" dirty="0" err="1"/>
              <a:t>demo_part</a:t>
            </a:r>
            <a:r>
              <a:rPr lang="en-US" sz="1800" b="1" dirty="0"/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SQL&gt; @</a:t>
            </a:r>
            <a:r>
              <a:rPr lang="en-US" sz="1800" b="1" dirty="0" err="1"/>
              <a:t>demo_sum</a:t>
            </a:r>
            <a:endParaRPr lang="en-US" sz="18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403648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This is what we will see. In demo..   -- What do we Expect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(don’t forget to initiate the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More Queries: Find Specific Records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Queries: ”Scan Less Data”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Typical use-cases: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Active = ‘Y’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Limit (indexed)searches to 1 or few Partition.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Anti-pattern: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 over All Partitions…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@demo_part_1. (but first explain…)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8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More Queries: How to Find Records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776864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Search for Specific records…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On PK or Part-key: easy, use local index.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On Active = ’Y’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Global index.. But … Redo?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Local Index.. But … How many Partitions ?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@demo_part_1  (but first explain…)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55633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Conventional. QRY on PK.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695077" y="3368722"/>
            <a:ext cx="126232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367680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index… QRY on Active=Y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The few active=Y fields can be all over the table (and in all partitions..).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83968" y="2064192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active..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 (active=y)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(active=Y)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5004048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>
            <a:off x="6000133" y="3866893"/>
            <a:ext cx="1165965" cy="1033324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  <a:endCxn id="35" idx="3"/>
          </p:cNvCxnSpPr>
          <p:nvPr/>
        </p:nvCxnSpPr>
        <p:spPr bwMode="auto">
          <a:xfrm flipH="1">
            <a:off x="5447778" y="4887964"/>
            <a:ext cx="552356" cy="1225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 = y 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1"/>
            <a:ext cx="1739582" cy="18146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556971-4FD5-CF49-ACD1-5632EF37CD67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08C6D8-B3EC-A344-B380-AD11DF4329E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3429000"/>
            <a:ext cx="1660202" cy="130890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EB60D66-348D-244B-A6DE-DCA2FC46188C}"/>
              </a:ext>
            </a:extLst>
          </p:cNvPr>
          <p:cNvSpPr txBox="1"/>
          <p:nvPr/>
        </p:nvSpPr>
        <p:spPr>
          <a:xfrm>
            <a:off x="5950074" y="-143691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 +  local index on PK 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Searching for the PK or partition key is Easy… Visit 1 local index, and find the record.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CBO can see from the where-clause which (local) index-partition it needs…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Global index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Active=Y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362481" y="2052813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>
            <a:off x="6258453" y="3883900"/>
            <a:ext cx="1020017" cy="89731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>
            <a:off x="5612040" y="4781216"/>
            <a:ext cx="612316" cy="6154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7626063" y="3440221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995DA1C-A8CC-EE4F-B6F9-C964184C58D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83859" y="4561663"/>
            <a:ext cx="1810085" cy="3058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0D70C31-D065-7149-B527-0530508D700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1" y="2850782"/>
            <a:ext cx="1869988" cy="183338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A0E302C-03F4-C040-8FA6-FDA5FF737158}"/>
              </a:ext>
            </a:extLst>
          </p:cNvPr>
          <p:cNvCxnSpPr>
            <a:cxnSpLocks/>
          </p:cNvCxnSpPr>
          <p:nvPr/>
        </p:nvCxnSpPr>
        <p:spPr bwMode="auto">
          <a:xfrm flipH="1">
            <a:off x="3087875" y="5010722"/>
            <a:ext cx="1798018" cy="43565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AC6DED2-C47F-6340-B115-EED358A9A7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6312" y="3429002"/>
            <a:ext cx="1866951" cy="132539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50570"/>
            <a:ext cx="6632475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table, Local indexes, no key….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If the SQL does not giver us a clue for the </a:t>
            </a:r>
            <a:r>
              <a:rPr lang="en-US" sz="1000" b="0" dirty="0" err="1">
                <a:latin typeface="Lucida Sans Unicode" pitchFamily="34" charset="0"/>
              </a:rPr>
              <a:t>Partittion</a:t>
            </a:r>
            <a:r>
              <a:rPr lang="en-US" sz="1000" b="0" dirty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We need to Search Through Every Local Index… (</a:t>
            </a:r>
            <a:r>
              <a:rPr lang="en-US" sz="1000" b="0" dirty="0" err="1">
                <a:latin typeface="Lucida Sans Unicode" pitchFamily="34" charset="0"/>
              </a:rPr>
              <a:t>Parition</a:t>
            </a:r>
            <a:r>
              <a:rPr lang="en-US" sz="1000" b="0" dirty="0">
                <a:latin typeface="Lucida Sans Unicode" pitchFamily="34" charset="0"/>
              </a:rPr>
              <a:t>-Range-All.. Looping)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 Active=Y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889426" y="2100456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7" y="2492711"/>
            <a:ext cx="1664030" cy="7670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>
            <a:off x="5663296" y="2458313"/>
            <a:ext cx="444630" cy="11129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22188" y="2569605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Active=Y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A90085-370A-1542-BDB6-0F1327E94811}"/>
              </a:ext>
            </a:extLst>
          </p:cNvPr>
          <p:cNvSpPr txBox="1"/>
          <p:nvPr/>
        </p:nvSpPr>
        <p:spPr>
          <a:xfrm>
            <a:off x="7793187" y="3259723"/>
            <a:ext cx="1350813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Active=Y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B43C34-7AA9-F047-A69B-D5985A739213}"/>
              </a:ext>
            </a:extLst>
          </p:cNvPr>
          <p:cNvSpPr txBox="1"/>
          <p:nvPr/>
        </p:nvSpPr>
        <p:spPr>
          <a:xfrm>
            <a:off x="4872734" y="3021111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1FC1D3-9EDD-C94D-A5DA-563FBBA96810}"/>
              </a:ext>
            </a:extLst>
          </p:cNvPr>
          <p:cNvSpPr txBox="1"/>
          <p:nvPr/>
        </p:nvSpPr>
        <p:spPr>
          <a:xfrm>
            <a:off x="4890629" y="3934054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1F5E681-999A-FE4A-AEB7-626D8CD624E2}"/>
              </a:ext>
            </a:extLst>
          </p:cNvPr>
          <p:cNvSpPr txBox="1"/>
          <p:nvPr/>
        </p:nvSpPr>
        <p:spPr>
          <a:xfrm>
            <a:off x="4872734" y="4846577"/>
            <a:ext cx="466333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</a:t>
            </a:r>
          </a:p>
          <a:p>
            <a:pPr algn="l">
              <a:buNone/>
            </a:pPr>
            <a:r>
              <a:rPr lang="en-NL" dirty="0"/>
              <a:t>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6E5766A-7CA0-F343-91B6-3106632A3E0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74221" y="3330653"/>
            <a:ext cx="1669604" cy="8308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3BE46-1F40-6440-B64E-D90F8464EC11}"/>
              </a:ext>
            </a:extLst>
          </p:cNvPr>
          <p:cNvCxnSpPr>
            <a:cxnSpLocks/>
            <a:stCxn id="40" idx="3"/>
          </p:cNvCxnSpPr>
          <p:nvPr/>
        </p:nvCxnSpPr>
        <p:spPr bwMode="auto">
          <a:xfrm flipH="1">
            <a:off x="5243910" y="3368399"/>
            <a:ext cx="864016" cy="24270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447B186-5B5D-D841-A736-708C704CB9ED}"/>
              </a:ext>
            </a:extLst>
          </p:cNvPr>
          <p:cNvCxnSpPr>
            <a:cxnSpLocks/>
            <a:endCxn id="44" idx="3"/>
          </p:cNvCxnSpPr>
          <p:nvPr/>
        </p:nvCxnSpPr>
        <p:spPr bwMode="auto">
          <a:xfrm flipH="1">
            <a:off x="6140263" y="3582676"/>
            <a:ext cx="1603562" cy="6986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61DE381-059C-3C49-A942-D1663C47DF4C}"/>
              </a:ext>
            </a:extLst>
          </p:cNvPr>
          <p:cNvCxnSpPr>
            <a:cxnSpLocks/>
          </p:cNvCxnSpPr>
          <p:nvPr/>
        </p:nvCxnSpPr>
        <p:spPr bwMode="auto">
          <a:xfrm flipH="1">
            <a:off x="6009409" y="3761027"/>
            <a:ext cx="1734416" cy="14854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6C37AB2-448B-C148-9389-C526E1A16FEA}"/>
              </a:ext>
            </a:extLst>
          </p:cNvPr>
          <p:cNvCxnSpPr>
            <a:cxnSpLocks/>
            <a:stCxn id="44" idx="3"/>
          </p:cNvCxnSpPr>
          <p:nvPr/>
        </p:nvCxnSpPr>
        <p:spPr bwMode="auto">
          <a:xfrm flipH="1">
            <a:off x="5293315" y="4281342"/>
            <a:ext cx="846948" cy="18498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ACAE36B-C660-0148-A30E-D7AB41632B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3517" y="5259261"/>
            <a:ext cx="745892" cy="13710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2DDD402-78F7-CF41-B666-48C9D02B91B5}"/>
              </a:ext>
            </a:extLst>
          </p:cNvPr>
          <p:cNvCxnSpPr>
            <a:cxnSpLocks/>
          </p:cNvCxnSpPr>
          <p:nvPr/>
        </p:nvCxnSpPr>
        <p:spPr bwMode="auto">
          <a:xfrm flipH="1">
            <a:off x="3201146" y="3531921"/>
            <a:ext cx="1608591" cy="7918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0CE072-634F-F54C-9BF0-79586EFE097F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H="1" flipV="1">
            <a:off x="3194231" y="4400111"/>
            <a:ext cx="1668878" cy="662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C3DCD4E-5B1D-3749-BF1F-5154C3BF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3134592" y="5407935"/>
            <a:ext cx="1728517" cy="138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17158DD-B899-6B49-B94F-725D22AD300B}"/>
              </a:ext>
            </a:extLst>
          </p:cNvPr>
          <p:cNvSpPr txBox="1"/>
          <p:nvPr/>
        </p:nvSpPr>
        <p:spPr>
          <a:xfrm>
            <a:off x="6632918" y="4827787"/>
            <a:ext cx="2269593" cy="584775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Now for 7 x 365 partitions..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51" grpId="0" animBg="1"/>
      <p:bldP spid="52" grpId="0" animBg="1"/>
      <p:bldP spid="6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Warning;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/>
              <a:t>Consquence</a:t>
            </a:r>
            <a:r>
              <a:rPr lang="en-US" sz="2400" b="1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[ Pole   …or maybe an audience poll 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BTW: I am known for Typos.. Find a typo = get a drink..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604936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1. Avoid Redo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Partial indexing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Hybrid Partitioned-</a:t>
            </a:r>
            <a:r>
              <a:rPr lang="en-US" b="1" dirty="0" err="1"/>
              <a:t>tbls</a:t>
            </a:r>
            <a:r>
              <a:rPr lang="en-US" b="1" dirty="0"/>
              <a:t>…. WOW!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Later (next year’s ppt...)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(make screenshot, go coffee-break)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421445"/>
            <a:ext cx="1806743" cy="2140218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581F2F0-96BD-774E-AC40-4D505C77D87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252750" y="2897938"/>
            <a:ext cx="1691028" cy="201081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649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(range) partitions and local indexes…. Partitions are just small tables with known (ranges) of data..  Oracle “Knows” those ranges.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338799"/>
            <a:ext cx="1590191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49" idx="1"/>
          </p:cNvCxnSpPr>
          <p:nvPr/>
        </p:nvCxnSpPr>
        <p:spPr bwMode="auto">
          <a:xfrm flipH="1">
            <a:off x="3204722" y="5197786"/>
            <a:ext cx="1658386" cy="2742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9636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Less Redo (on delete…)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96752"/>
            <a:ext cx="748952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Ins / </a:t>
            </a:r>
            <a:r>
              <a:rPr lang="en-US" sz="2400" b="1" dirty="0" err="1"/>
              <a:t>Upd</a:t>
            </a:r>
            <a:r>
              <a:rPr lang="en-US" sz="2400" b="1" dirty="0"/>
              <a:t> / Del is Work…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Undo + Redo…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Redo = Arch = </a:t>
            </a:r>
            <a:r>
              <a:rPr lang="en-US" sz="2200" b="1" dirty="0" err="1"/>
              <a:t>Stndby</a:t>
            </a:r>
            <a:r>
              <a:rPr lang="en-US" sz="2200" b="1" dirty="0"/>
              <a:t>…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Delete?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Truncate or Drop is “Faster”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Can!  - Drop Partitions!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if your data is suitable.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Only on “delete” (or exchange partition)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655245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Explain deleting old data with </a:t>
            </a:r>
            <a:r>
              <a:rPr lang="en-US" sz="1000" b="0" dirty="0" err="1">
                <a:latin typeface="Lucida Sans Unicode" pitchFamily="34" charset="0"/>
              </a:rPr>
              <a:t>dorp</a:t>
            </a:r>
            <a:r>
              <a:rPr lang="en-US" sz="1000" b="0" dirty="0">
                <a:latin typeface="Lucida Sans Unicode" pitchFamily="34" charset="0"/>
              </a:rPr>
              <a:t>-partition.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Typical use-case: ingest + remove of data with limited lifetime in the DB.. You can save half the redo..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  <p:pic>
        <p:nvPicPr>
          <p:cNvPr id="1026" name="Picture 2" descr="20+ Free Redo &amp; Arrow Images - Pixabay">
            <a:extLst>
              <a:ext uri="{FF2B5EF4-FFF2-40B4-BE49-F238E27FC236}">
                <a16:creationId xmlns:a16="http://schemas.microsoft.com/office/drawing/2014/main" id="{D8DE323D-7CEB-5648-A41B-A6A5EB3CC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309" y="3340284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20+ Free Redo &amp; Arrow Images - Pixabay">
            <a:extLst>
              <a:ext uri="{FF2B5EF4-FFF2-40B4-BE49-F238E27FC236}">
                <a16:creationId xmlns:a16="http://schemas.microsoft.com/office/drawing/2014/main" id="{1A133B56-0745-8D4F-A471-3BA9C2459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712309" y="4684186"/>
            <a:ext cx="2234841" cy="129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3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404664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Drop Partition… (Fast, no-redo)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Instantaeous</a:t>
            </a:r>
            <a:r>
              <a:rPr lang="en-US" sz="1000" b="0" dirty="0">
                <a:latin typeface="Lucida Sans Unicode" pitchFamily="34" charset="0"/>
              </a:rPr>
              <a:t> Delete of the “range” inside a partition.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Note: inserts and updates will still require redo… 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E8C6447-EAD2-FD49-BD5E-702637B72F6F}"/>
              </a:ext>
            </a:extLst>
          </p:cNvPr>
          <p:cNvCxnSpPr>
            <a:cxnSpLocks/>
            <a:stCxn id="35" idx="1"/>
          </p:cNvCxnSpPr>
          <p:nvPr/>
        </p:nvCxnSpPr>
        <p:spPr bwMode="auto">
          <a:xfrm flipH="1">
            <a:off x="3204720" y="5055934"/>
            <a:ext cx="1697087" cy="169277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6AC0EF6-D812-9847-BBEC-4E8A700AE729}"/>
              </a:ext>
            </a:extLst>
          </p:cNvPr>
          <p:cNvSpPr/>
          <p:nvPr/>
        </p:nvSpPr>
        <p:spPr bwMode="auto">
          <a:xfrm>
            <a:off x="755576" y="1445383"/>
            <a:ext cx="6264696" cy="15223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85738" marR="0" indent="-185738" algn="ctr" defTabSz="914400" rtl="0" eaLnBrk="1" fontAlgn="base" latinLnBrk="0" hangingPunct="1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SzTx/>
              <a:buFontTx/>
              <a:buChar char="•"/>
              <a:tabLst/>
            </a:pPr>
            <a:endParaRPr kumimoji="0" lang="en-NL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27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38050</TotalTime>
  <Words>4946</Words>
  <Application>Microsoft Macintosh PowerPoint</Application>
  <PresentationFormat>On-screen Show (4:3)</PresentationFormat>
  <Paragraphs>848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Table and Index. Conventional.</vt:lpstr>
      <vt:lpstr>Partitioned tables… (and local index)</vt:lpstr>
      <vt:lpstr>Less Redo (on delete…)</vt:lpstr>
      <vt:lpstr>Drop Partition… (Fast, no-redo)</vt:lpstr>
      <vt:lpstr>Demo time.. </vt:lpstr>
      <vt:lpstr>Now Queries: How to Go Faster…</vt:lpstr>
      <vt:lpstr>Aggregates, FTS over Conventional table</vt:lpstr>
      <vt:lpstr>Aggregates on Partitions: less data to scan?</vt:lpstr>
      <vt:lpstr>Demo time.. </vt:lpstr>
      <vt:lpstr>More Queries: Find Specific Records</vt:lpstr>
      <vt:lpstr>More Queries: How to Find Records</vt:lpstr>
      <vt:lpstr>Conventional. QRY on PK.</vt:lpstr>
      <vt:lpstr>Table, index… QRY on Active=Y</vt:lpstr>
      <vt:lpstr>Partitioned table +  local index on PK </vt:lpstr>
      <vt:lpstr>Partitioned tables… Global index ….</vt:lpstr>
      <vt:lpstr>Partitioned table, Local indexes, no key….</vt:lpstr>
      <vt:lpstr>Warning; What to Avoid…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438</cp:revision>
  <dcterms:created xsi:type="dcterms:W3CDTF">2005-10-27T10:54:55Z</dcterms:created>
  <dcterms:modified xsi:type="dcterms:W3CDTF">2020-06-19T04:25:07Z</dcterms:modified>
</cp:coreProperties>
</file>